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6" r:id="rId3"/>
    <p:sldId id="258" r:id="rId4"/>
    <p:sldId id="266" r:id="rId5"/>
    <p:sldId id="264" r:id="rId6"/>
    <p:sldId id="262" r:id="rId7"/>
    <p:sldId id="265" r:id="rId8"/>
    <p:sldId id="267" r:id="rId9"/>
    <p:sldId id="260" r:id="rId10"/>
    <p:sldId id="263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ffice" initials="O" lastIdx="1" clrIdx="0">
    <p:extLst>
      <p:ext uri="{19B8F6BF-5375-455C-9EA6-DF929625EA0E}">
        <p15:presenceInfo xmlns:p15="http://schemas.microsoft.com/office/powerpoint/2012/main" userId="Offic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8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32" autoAdjust="0"/>
    <p:restoredTop sz="75955" autoAdjust="0"/>
  </p:normalViewPr>
  <p:slideViewPr>
    <p:cSldViewPr snapToGrid="0">
      <p:cViewPr varScale="1">
        <p:scale>
          <a:sx n="53" d="100"/>
          <a:sy n="53" d="100"/>
        </p:scale>
        <p:origin x="9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452D9-B697-4612-AD1B-E693FDB78380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A88E1-5B51-4E52-9CDD-CE8D491AA1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566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A88E1-5B51-4E52-9CDD-CE8D491AA1F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650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A88E1-5B51-4E52-9CDD-CE8D491AA1F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306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A88E1-5B51-4E52-9CDD-CE8D491AA1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299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A88E1-5B51-4E52-9CDD-CE8D491AA1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295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A88E1-5B51-4E52-9CDD-CE8D491AA1F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450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A88E1-5B51-4E52-9CDD-CE8D491AA1F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277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A88E1-5B51-4E52-9CDD-CE8D491AA1F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390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A88E1-5B51-4E52-9CDD-CE8D491AA1F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450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A88E1-5B51-4E52-9CDD-CE8D491AA1F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246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A88E1-5B51-4E52-9CDD-CE8D491AA1F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507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152D-33FE-4F3D-9AC7-881A257FE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0DC97A-0C61-4BCE-AB70-E1DB53332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6DAE9-F572-4E28-8274-BDF760FC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6ED3-D5E7-4481-A2D2-14C48D5AA03A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143BE-68CC-431D-AFF1-AADBB06AC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F0E33-0796-458E-96BA-B5207C494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5846-4A6F-470A-A664-5EAEA14A48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992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1B95-AF69-44AA-8EC3-9ABDB277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CBB6A-2B9F-4255-BEEC-F75108FED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1F688-A9AE-459A-9DBC-7D32514E0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6ED3-D5E7-4481-A2D2-14C48D5AA03A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3A4F6-CB88-46F2-B9C9-0E0004FF5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21B88-DD03-4F7A-B9AE-72098591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5846-4A6F-470A-A664-5EAEA14A48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96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C87675-804F-4B2F-86CE-5F76ECBD65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D059F5-1C1E-4227-826C-47B645D9E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64BB2-14D8-4930-8B0B-C13823C73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6ED3-D5E7-4481-A2D2-14C48D5AA03A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B9430-5C74-4704-947E-EB25AE0FD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A2F41-C016-4DB3-9706-FD386CC57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5846-4A6F-470A-A664-5EAEA14A48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791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0CA01-9564-4014-A0A0-EA9BC153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8D708-6105-48DF-8C3B-DDFDCFAB4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2129E-A376-443B-A537-CE7FD5A50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6ED3-D5E7-4481-A2D2-14C48D5AA03A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B404B-79F0-4F78-A0F7-60F7B0EC2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CD0E1-59BB-4966-B604-811FA5E46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5846-4A6F-470A-A664-5EAEA14A48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384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BC90-EEA2-487F-B0F1-88DF3DB1F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B354C-50AD-47DD-B558-388BD8605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1D1BA-1BE0-4766-91BB-BD2D80FFD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6ED3-D5E7-4481-A2D2-14C48D5AA03A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B1B48-9D0C-4001-A797-5EA4AB740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62EE7-6F05-4935-879C-4CAC82CC4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5846-4A6F-470A-A664-5EAEA14A48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43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236A5-4AB3-4E68-9C4F-E13DBC38E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82266-FE7D-4FE4-B924-4BC1747E2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DB3D9-B73F-4BC4-B8E9-F9638B4E6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39BA4-C29B-46E6-B90C-AB9C56E9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6ED3-D5E7-4481-A2D2-14C48D5AA03A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7B686-BDA0-46E7-8043-04424D06A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BC984-8AD2-4B5F-B9FE-1DA7E33F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5846-4A6F-470A-A664-5EAEA14A48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603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FC2F-A0FD-415C-A3F7-F512E34AE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F99AA-2837-4B87-A3A0-5B5DCF170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97DA1-6F41-4411-BE10-D05909BC0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EBCB17-4E9A-426C-847D-44A1B8526E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C67996-9505-46CF-AF70-42047BABE0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B0EE38-DF1A-43F2-AA80-4D0AEC026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6ED3-D5E7-4481-A2D2-14C48D5AA03A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BE7413-1BF7-4927-92DD-2ED535154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8290A8-2883-4C8C-A1B6-2C2CCAD6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5846-4A6F-470A-A664-5EAEA14A48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730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E32E6-34C3-40D6-AAAE-C285F0C2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2D039C-F308-4675-BE16-60B2FA419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6ED3-D5E7-4481-A2D2-14C48D5AA03A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B38B1-48D1-480F-B992-A59ECE826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0575E-1592-4136-83A1-40D77F9F8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5846-4A6F-470A-A664-5EAEA14A48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515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B98CCA-5257-4047-86F9-257B474C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6ED3-D5E7-4481-A2D2-14C48D5AA03A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A9D92E-3C35-4423-8BE2-8F5E41AE8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B1219-594B-4C90-BE2E-B5F05E1F9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5846-4A6F-470A-A664-5EAEA14A48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285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7E922-7ABC-482D-9D22-55D315A7F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27028-6D3A-44E5-84DD-EE982A7F3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50ED69-BD3B-40AE-826E-FB2788EA59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3564F-40B6-4FC1-B1DD-302B6606C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6ED3-D5E7-4481-A2D2-14C48D5AA03A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37DC9-3EFB-4BF0-95F2-659344F80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3C69D-D337-4085-957B-EFF91840B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5846-4A6F-470A-A664-5EAEA14A48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928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FAA2F-CD95-4763-87E1-AAB3A2F9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247548-DC21-4BE0-B08A-40E5374575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3C19F-7916-4172-B6FB-AA25B83CE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9F4FBF-66A8-4D9A-A81B-B37C3436B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6ED3-D5E7-4481-A2D2-14C48D5AA03A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35C2C-8A2E-4385-81DA-C00D548C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7A1E9-1325-4557-8AE6-B626FD9E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95846-4A6F-470A-A664-5EAEA14A48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686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F99791-1A90-427B-B1F4-A86790B8D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49A90-0542-4F1A-A068-0471449E3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EDF35-F66A-4721-89F3-BF58E7D297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F6ED3-D5E7-4481-A2D2-14C48D5AA03A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FFC49-F16F-43A8-BA5A-E4593919C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C580A-FB0E-46A2-B5BE-A42BF8418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95846-4A6F-470A-A664-5EAEA14A48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63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jpeg"/><Relationship Id="rId7" Type="http://schemas.openxmlformats.org/officeDocument/2006/relationships/hyperlink" Target="http://playground.tensorflow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0" name="Picture 14" descr="https://pic3.zhimg.com/80/5cc29ca199677aa9abfceff600605617_hd.jpg">
            <a:extLst>
              <a:ext uri="{FF2B5EF4-FFF2-40B4-BE49-F238E27FC236}">
                <a16:creationId xmlns:a16="http://schemas.microsoft.com/office/drawing/2014/main" id="{2C478723-C277-4546-B1CE-EF958B75F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361" y="10374"/>
            <a:ext cx="6450459" cy="3601506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reflection stA="45000" endPos="0" dist="50800" dir="5400000" sy="-100000" algn="bl" rotWithShape="0"/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A029484-376D-4652-847E-8408978EE3A6}"/>
              </a:ext>
            </a:extLst>
          </p:cNvPr>
          <p:cNvSpPr txBox="1">
            <a:spLocks/>
          </p:cNvSpPr>
          <p:nvPr/>
        </p:nvSpPr>
        <p:spPr>
          <a:xfrm>
            <a:off x="1793290" y="3670034"/>
            <a:ext cx="9144000" cy="5499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黄榆慧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关昕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符逸仙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刘建玲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曹碧蓉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罗雪酶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陈子阳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马俊杰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A3CB3-0FF8-4900-A1FF-93493D9D8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0005"/>
            <a:ext cx="9144000" cy="1294640"/>
          </a:xfrm>
        </p:spPr>
        <p:txBody>
          <a:bodyPr/>
          <a:lstStyle/>
          <a:p>
            <a:r>
              <a:rPr lang="zh-CN" altLang="en-US" b="1" dirty="0">
                <a:solidFill>
                  <a:srgbClr val="2980B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人工神经网络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138F34-238E-420E-B2E1-C8C0C732406A}"/>
              </a:ext>
            </a:extLst>
          </p:cNvPr>
          <p:cNvGrpSpPr/>
          <p:nvPr/>
        </p:nvGrpSpPr>
        <p:grpSpPr>
          <a:xfrm>
            <a:off x="-1" y="-2120"/>
            <a:ext cx="12203431" cy="6846761"/>
            <a:chOff x="-1" y="-2120"/>
            <a:chExt cx="12203431" cy="6846761"/>
          </a:xfrm>
        </p:grpSpPr>
        <p:pic>
          <p:nvPicPr>
            <p:cNvPr id="4114" name="Picture 18" descr="https://pic2.zhimg.com/80/9b63ef015adefd6034c959d81db2bfc2_hd.jpg">
              <a:extLst>
                <a:ext uri="{FF2B5EF4-FFF2-40B4-BE49-F238E27FC236}">
                  <a16:creationId xmlns:a16="http://schemas.microsoft.com/office/drawing/2014/main" id="{CBA926CE-D859-48F8-A070-BBB12A6491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36"/>
            <a:stretch/>
          </p:blipFill>
          <p:spPr bwMode="auto">
            <a:xfrm>
              <a:off x="4067813" y="4705389"/>
              <a:ext cx="3887466" cy="2054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https://pic4.zhimg.com/80/a4d128a68801259ac151afeda61af988_hd.jpg">
              <a:extLst>
                <a:ext uri="{FF2B5EF4-FFF2-40B4-BE49-F238E27FC236}">
                  <a16:creationId xmlns:a16="http://schemas.microsoft.com/office/drawing/2014/main" id="{FEC429FB-2FCC-4C8D-AFA9-62EB32E16A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016" y="-2120"/>
              <a:ext cx="2508198" cy="1567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https://pic1.zhimg.com/80/1589e4d0307b749145597fca39785874_hd.jpg">
              <a:extLst>
                <a:ext uri="{FF2B5EF4-FFF2-40B4-BE49-F238E27FC236}">
                  <a16:creationId xmlns:a16="http://schemas.microsoft.com/office/drawing/2014/main" id="{AFBF42C0-427E-4DE6-BB96-42FBAA4FD6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7245" y="1749581"/>
              <a:ext cx="1743382" cy="174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https://pic4.zhimg.com/80/d405efc56eeb2dcafe9a66e3c5a9063c_hd.jpg">
              <a:extLst>
                <a:ext uri="{FF2B5EF4-FFF2-40B4-BE49-F238E27FC236}">
                  <a16:creationId xmlns:a16="http://schemas.microsoft.com/office/drawing/2014/main" id="{DB887AF2-B036-44C0-B0BC-123FA181E4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67"/>
            <a:stretch/>
          </p:blipFill>
          <p:spPr bwMode="auto">
            <a:xfrm>
              <a:off x="-1" y="1294642"/>
              <a:ext cx="2335116" cy="3114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https://pic1.zhimg.com/80/a6a87b5b9d9a6771c339ef1f72e7908d_hd.jpg">
              <a:extLst>
                <a:ext uri="{FF2B5EF4-FFF2-40B4-BE49-F238E27FC236}">
                  <a16:creationId xmlns:a16="http://schemas.microsoft.com/office/drawing/2014/main" id="{BF2B692C-A2DD-4C76-8B2E-20EAD90C95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68"/>
            <a:stretch/>
          </p:blipFill>
          <p:spPr bwMode="auto">
            <a:xfrm>
              <a:off x="10584509" y="-2120"/>
              <a:ext cx="1618921" cy="2183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https://pic3.zhimg.com/80/c0818e6cd727551acff190f3c3aa66c9_hd.jpg">
              <a:extLst>
                <a:ext uri="{FF2B5EF4-FFF2-40B4-BE49-F238E27FC236}">
                  <a16:creationId xmlns:a16="http://schemas.microsoft.com/office/drawing/2014/main" id="{61BF6817-9AA2-43C9-9132-6EEEEE8043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8120" y="4395165"/>
              <a:ext cx="4361084" cy="2449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5898BAF-9765-43EA-8650-F328258EC8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577" y="4112719"/>
            <a:ext cx="2071425" cy="274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08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1392698-8F89-40A6-89FC-72D4FADE9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43314"/>
            <a:ext cx="12192000" cy="798077"/>
          </a:xfrm>
        </p:spPr>
        <p:txBody>
          <a:bodyPr>
            <a:noAutofit/>
          </a:bodyPr>
          <a:lstStyle/>
          <a:p>
            <a:r>
              <a:rPr lang="en-US" altLang="zh-CN" b="1" dirty="0">
                <a:solidFill>
                  <a:srgbClr val="2980B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Thank U</a:t>
            </a:r>
            <a:endParaRPr lang="zh-CN" altLang="en-US" b="1" dirty="0">
              <a:solidFill>
                <a:srgbClr val="2980B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B8D945-DEA2-4913-B296-2321992B1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3096"/>
            <a:ext cx="12192000" cy="15049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B0B6D1-0F47-4889-A64C-6D172294A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8" y="4124543"/>
            <a:ext cx="12192000" cy="1236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BE05E6-A884-427F-B058-0194351C7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8" y="1276740"/>
            <a:ext cx="12192000" cy="12335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599E04-F1A1-4427-B75B-026EF97CC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98" y="0"/>
            <a:ext cx="12192000" cy="12686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AAC819-C89F-4A7C-B783-4B02FEBEB0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98" y="2505293"/>
            <a:ext cx="4029075" cy="1619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C99D90-515A-4810-B31F-9B43A186F8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6417"/>
          <a:stretch/>
        </p:blipFill>
        <p:spPr>
          <a:xfrm>
            <a:off x="8289674" y="2505293"/>
            <a:ext cx="3988581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00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A3CB3-0FF8-4900-A1FF-93493D9D8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0417"/>
            <a:ext cx="12192000" cy="488515"/>
          </a:xfrm>
        </p:spPr>
        <p:txBody>
          <a:bodyPr>
            <a:noAutofit/>
          </a:bodyPr>
          <a:lstStyle/>
          <a:p>
            <a:r>
              <a:rPr lang="zh-CN" altLang="en-US" sz="3000" b="1" dirty="0">
                <a:solidFill>
                  <a:srgbClr val="2980B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机器学习（</a:t>
            </a:r>
            <a:r>
              <a:rPr lang="en-US" altLang="zh-CN" sz="3000" b="1" dirty="0">
                <a:solidFill>
                  <a:srgbClr val="2980B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Machine Learning)</a:t>
            </a:r>
            <a:endParaRPr lang="zh-CN" altLang="en-US" sz="3000" b="1" dirty="0">
              <a:solidFill>
                <a:srgbClr val="2980B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F146BA-ED93-4752-A65E-CCE1AD297EA5}"/>
              </a:ext>
            </a:extLst>
          </p:cNvPr>
          <p:cNvSpPr txBox="1">
            <a:spLocks/>
          </p:cNvSpPr>
          <p:nvPr/>
        </p:nvSpPr>
        <p:spPr>
          <a:xfrm>
            <a:off x="182434" y="1478177"/>
            <a:ext cx="3297115" cy="4885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500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监督式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1D0CF2-306E-4D3E-854A-BBFF1990AEEC}"/>
              </a:ext>
            </a:extLst>
          </p:cNvPr>
          <p:cNvSpPr txBox="1">
            <a:spLocks/>
          </p:cNvSpPr>
          <p:nvPr/>
        </p:nvSpPr>
        <p:spPr>
          <a:xfrm>
            <a:off x="287185" y="3219450"/>
            <a:ext cx="3297115" cy="4885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500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非监督式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14FB95-E5D4-4C52-8FBF-8E6DA6D45174}"/>
              </a:ext>
            </a:extLst>
          </p:cNvPr>
          <p:cNvSpPr txBox="1">
            <a:spLocks/>
          </p:cNvSpPr>
          <p:nvPr/>
        </p:nvSpPr>
        <p:spPr>
          <a:xfrm>
            <a:off x="1323097" y="1806598"/>
            <a:ext cx="4438186" cy="10187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回归算法（线性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逻辑回归）线性分类</a:t>
            </a: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/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神经网络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ANN 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非线性分类</a:t>
            </a: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/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SVM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（支持向量机）</a:t>
            </a: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78AB3D-8C50-4DFB-9BB9-A76FED6DEE37}"/>
              </a:ext>
            </a:extLst>
          </p:cNvPr>
          <p:cNvSpPr txBox="1">
            <a:spLocks/>
          </p:cNvSpPr>
          <p:nvPr/>
        </p:nvSpPr>
        <p:spPr>
          <a:xfrm>
            <a:off x="1333035" y="3749363"/>
            <a:ext cx="2899317" cy="63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聚类算法（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K-means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/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降维算法（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PCA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F65CC8-4B03-43DC-9208-9AF04FCBF466}"/>
              </a:ext>
            </a:extLst>
          </p:cNvPr>
          <p:cNvSpPr txBox="1">
            <a:spLocks/>
          </p:cNvSpPr>
          <p:nvPr/>
        </p:nvSpPr>
        <p:spPr>
          <a:xfrm>
            <a:off x="-20725" y="4675066"/>
            <a:ext cx="3297115" cy="4885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500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其他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780CA2D-CAAC-4867-8C59-F1893F1E0A25}"/>
              </a:ext>
            </a:extLst>
          </p:cNvPr>
          <p:cNvSpPr txBox="1">
            <a:spLocks/>
          </p:cNvSpPr>
          <p:nvPr/>
        </p:nvSpPr>
        <p:spPr>
          <a:xfrm>
            <a:off x="1333035" y="4980392"/>
            <a:ext cx="1672683" cy="10979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BP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算法</a:t>
            </a: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/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梯度下降</a:t>
            </a: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/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SMO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算法</a:t>
            </a:r>
          </a:p>
        </p:txBody>
      </p:sp>
      <p:pic>
        <p:nvPicPr>
          <p:cNvPr id="1026" name="Picture 2" descr="https://images0.cnblogs.com/blog/673793/201412/301611254811216.png">
            <a:extLst>
              <a:ext uri="{FF2B5EF4-FFF2-40B4-BE49-F238E27FC236}">
                <a16:creationId xmlns:a16="http://schemas.microsoft.com/office/drawing/2014/main" id="{DDD55B33-A459-421A-B397-C2A458AF24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1" t="6839" r="8406" b="6278"/>
          <a:stretch/>
        </p:blipFill>
        <p:spPr bwMode="auto">
          <a:xfrm>
            <a:off x="7477124" y="3710711"/>
            <a:ext cx="2809875" cy="275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ages0.cnblogs.com/blog/673793/201412/291235317785665.png">
            <a:extLst>
              <a:ext uri="{FF2B5EF4-FFF2-40B4-BE49-F238E27FC236}">
                <a16:creationId xmlns:a16="http://schemas.microsoft.com/office/drawing/2014/main" id="{05329C85-7197-42B1-B1A5-D0C45905E8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r="2119" b="35987"/>
          <a:stretch/>
        </p:blipFill>
        <p:spPr bwMode="auto">
          <a:xfrm>
            <a:off x="5932157" y="1617312"/>
            <a:ext cx="5553309" cy="178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FA862A6-1FB6-47E3-8903-454C5B146F31}"/>
              </a:ext>
            </a:extLst>
          </p:cNvPr>
          <p:cNvSpPr txBox="1">
            <a:spLocks/>
          </p:cNvSpPr>
          <p:nvPr/>
        </p:nvSpPr>
        <p:spPr>
          <a:xfrm>
            <a:off x="2561492" y="764240"/>
            <a:ext cx="7069016" cy="5351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利用数据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—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训练模型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—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模型预测</a:t>
            </a: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相关性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not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因果关系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C372243-2DC6-4B68-AF21-05309149A9BE}"/>
              </a:ext>
            </a:extLst>
          </p:cNvPr>
          <p:cNvSpPr txBox="1">
            <a:spLocks/>
          </p:cNvSpPr>
          <p:nvPr/>
        </p:nvSpPr>
        <p:spPr>
          <a:xfrm>
            <a:off x="7727719" y="3270384"/>
            <a:ext cx="1962186" cy="3659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Geoffrey Hinton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F363BF9-7F57-4A2B-8401-A5110754ACE6}"/>
              </a:ext>
            </a:extLst>
          </p:cNvPr>
          <p:cNvSpPr txBox="1">
            <a:spLocks/>
          </p:cNvSpPr>
          <p:nvPr/>
        </p:nvSpPr>
        <p:spPr>
          <a:xfrm>
            <a:off x="10109684" y="3270384"/>
            <a:ext cx="1962186" cy="3659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Yann </a:t>
            </a:r>
            <a:r>
              <a:rPr lang="en-US" altLang="zh-CN" sz="20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LeCun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905B5C1-A804-492E-A0CA-8617907E33AD}"/>
              </a:ext>
            </a:extLst>
          </p:cNvPr>
          <p:cNvSpPr txBox="1">
            <a:spLocks/>
          </p:cNvSpPr>
          <p:nvPr/>
        </p:nvSpPr>
        <p:spPr>
          <a:xfrm>
            <a:off x="5797696" y="3271414"/>
            <a:ext cx="1564608" cy="3659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Andrew Ng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9439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A3CB3-0FF8-4900-A1FF-93493D9D8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0417"/>
            <a:ext cx="12192000" cy="488515"/>
          </a:xfrm>
        </p:spPr>
        <p:txBody>
          <a:bodyPr>
            <a:normAutofit fontScale="90000"/>
          </a:bodyPr>
          <a:lstStyle/>
          <a:p>
            <a:r>
              <a:rPr lang="zh-CN" altLang="en-US" sz="3000" b="1" dirty="0">
                <a:solidFill>
                  <a:srgbClr val="2980B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模拟神经元信号传递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E18700D-429D-4F20-9EDD-9299A616E0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" t="4388" r="9376" b="2353"/>
          <a:stretch/>
        </p:blipFill>
        <p:spPr>
          <a:xfrm>
            <a:off x="746181" y="971055"/>
            <a:ext cx="6855466" cy="4474457"/>
          </a:xfrm>
          <a:prstGeom prst="rect">
            <a:avLst/>
          </a:prstGeom>
        </p:spPr>
      </p:pic>
      <p:pic>
        <p:nvPicPr>
          <p:cNvPr id="2050" name="Picture 2" descr="https://images0.cnblogs.com/blog/673793/201412/221209098439656.png">
            <a:extLst>
              <a:ext uri="{FF2B5EF4-FFF2-40B4-BE49-F238E27FC236}">
                <a16:creationId xmlns:a16="http://schemas.microsoft.com/office/drawing/2014/main" id="{C86604B8-C062-46B0-B2FA-E4F59B9FA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7" y="4199312"/>
            <a:ext cx="6002917" cy="228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78D78A-FF43-4DBF-8E42-22DBBBCBBD80}"/>
              </a:ext>
            </a:extLst>
          </p:cNvPr>
          <p:cNvSpPr txBox="1"/>
          <p:nvPr/>
        </p:nvSpPr>
        <p:spPr>
          <a:xfrm>
            <a:off x="8730110" y="1735358"/>
            <a:ext cx="19543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&gt;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信号传递的极性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&gt;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信号强度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&gt;vote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机制</a:t>
            </a:r>
          </a:p>
        </p:txBody>
      </p:sp>
    </p:spTree>
    <p:extLst>
      <p:ext uri="{BB962C8B-B14F-4D97-AF65-F5344CB8AC3E}">
        <p14:creationId xmlns:p14="http://schemas.microsoft.com/office/powerpoint/2010/main" val="1456745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A3CB3-0FF8-4900-A1FF-93493D9D8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0417"/>
            <a:ext cx="12192000" cy="488515"/>
          </a:xfrm>
        </p:spPr>
        <p:txBody>
          <a:bodyPr>
            <a:normAutofit fontScale="90000"/>
          </a:bodyPr>
          <a:lstStyle/>
          <a:p>
            <a:r>
              <a:rPr lang="en-US" altLang="zh-CN" sz="3000" b="1" dirty="0">
                <a:solidFill>
                  <a:srgbClr val="2980B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ANN</a:t>
            </a:r>
            <a:r>
              <a:rPr lang="zh-CN" altLang="en-US" sz="3000" b="1" dirty="0">
                <a:solidFill>
                  <a:srgbClr val="2980B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人工神经网络</a:t>
            </a:r>
            <a:r>
              <a:rPr lang="en-US" altLang="zh-CN" sz="3000" b="1" dirty="0">
                <a:solidFill>
                  <a:srgbClr val="2980B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</a:t>
            </a:r>
            <a:r>
              <a:rPr lang="zh-CN" altLang="en-US" sz="3000" b="1" dirty="0">
                <a:solidFill>
                  <a:srgbClr val="2980B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基本结构</a:t>
            </a:r>
          </a:p>
        </p:txBody>
      </p:sp>
      <p:pic>
        <p:nvPicPr>
          <p:cNvPr id="6" name="图片 2" descr="数学模型中的单个节点">
            <a:extLst>
              <a:ext uri="{FF2B5EF4-FFF2-40B4-BE49-F238E27FC236}">
                <a16:creationId xmlns:a16="http://schemas.microsoft.com/office/drawing/2014/main" id="{23FB9AD0-04DA-41DB-B801-210AECFA9D64}"/>
              </a:ext>
            </a:extLst>
          </p:cNvPr>
          <p:cNvPicPr/>
          <p:nvPr/>
        </p:nvPicPr>
        <p:blipFill rotWithShape="1">
          <a:blip r:embed="rId3"/>
          <a:srcRect l="1814" t="4957" r="3657" b="2144"/>
          <a:stretch/>
        </p:blipFill>
        <p:spPr>
          <a:xfrm>
            <a:off x="2142616" y="1425241"/>
            <a:ext cx="7906767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01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A3CB3-0FF8-4900-A1FF-93493D9D8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0417"/>
            <a:ext cx="12192000" cy="488515"/>
          </a:xfrm>
        </p:spPr>
        <p:txBody>
          <a:bodyPr>
            <a:normAutofit fontScale="90000"/>
          </a:bodyPr>
          <a:lstStyle/>
          <a:p>
            <a:r>
              <a:rPr lang="en-US" altLang="zh-CN" sz="3000" b="1" dirty="0">
                <a:solidFill>
                  <a:srgbClr val="2980B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ANN</a:t>
            </a:r>
            <a:r>
              <a:rPr lang="zh-CN" altLang="en-US" sz="3000" b="1" dirty="0">
                <a:solidFill>
                  <a:srgbClr val="2980B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人工神经网络</a:t>
            </a:r>
            <a:r>
              <a:rPr lang="en-US" altLang="zh-CN" sz="3000" b="1" dirty="0">
                <a:solidFill>
                  <a:srgbClr val="2980B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</a:t>
            </a:r>
            <a:r>
              <a:rPr lang="zh-CN" altLang="en-US" sz="3000" b="1" dirty="0">
                <a:solidFill>
                  <a:srgbClr val="2980B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激活函数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37565-A16F-4129-AA87-1A3EDCC6F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500" y="1185593"/>
            <a:ext cx="4753750" cy="50723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6A72EF-B9AE-4F8D-9C4C-8604AEDDC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925" y="1007117"/>
            <a:ext cx="4753750" cy="542928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7F196C-DEFF-453C-A2D3-717DFE50303F}"/>
              </a:ext>
            </a:extLst>
          </p:cNvPr>
          <p:cNvSpPr/>
          <p:nvPr/>
        </p:nvSpPr>
        <p:spPr>
          <a:xfrm>
            <a:off x="1076325" y="2047875"/>
            <a:ext cx="3752850" cy="4191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228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A3CB3-0FF8-4900-A1FF-93493D9D8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0417"/>
            <a:ext cx="12192000" cy="488515"/>
          </a:xfrm>
        </p:spPr>
        <p:txBody>
          <a:bodyPr>
            <a:normAutofit fontScale="90000"/>
          </a:bodyPr>
          <a:lstStyle/>
          <a:p>
            <a:r>
              <a:rPr lang="en-US" altLang="zh-CN" sz="3000" b="1" dirty="0">
                <a:solidFill>
                  <a:srgbClr val="2980B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ANN</a:t>
            </a:r>
            <a:r>
              <a:rPr lang="zh-CN" altLang="en-US" sz="3000" b="1" dirty="0">
                <a:solidFill>
                  <a:srgbClr val="2980B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人工神经网络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3FD3F06-8CED-4E0B-B98D-56E6D0DEDA27}"/>
              </a:ext>
            </a:extLst>
          </p:cNvPr>
          <p:cNvSpPr txBox="1">
            <a:spLocks/>
          </p:cNvSpPr>
          <p:nvPr/>
        </p:nvSpPr>
        <p:spPr>
          <a:xfrm>
            <a:off x="1172039" y="1002147"/>
            <a:ext cx="4438186" cy="4146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Step1.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前向传播：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9FA3A3-59DD-4669-8FD6-8213B08288A8}"/>
              </a:ext>
            </a:extLst>
          </p:cNvPr>
          <p:cNvGrpSpPr/>
          <p:nvPr/>
        </p:nvGrpSpPr>
        <p:grpSpPr>
          <a:xfrm>
            <a:off x="1172039" y="1730041"/>
            <a:ext cx="10391097" cy="3737309"/>
            <a:chOff x="1409236" y="1634791"/>
            <a:chExt cx="9753600" cy="3508024"/>
          </a:xfrm>
        </p:grpSpPr>
        <p:pic>
          <p:nvPicPr>
            <p:cNvPr id="1026" name="Picture 2" descr="Image result for äººå·¥ç¥ç»ç½ç»æ¨¡å">
              <a:extLst>
                <a:ext uri="{FF2B5EF4-FFF2-40B4-BE49-F238E27FC236}">
                  <a16:creationId xmlns:a16="http://schemas.microsoft.com/office/drawing/2014/main" id="{8973F161-A9AF-472B-AE06-9E51742B05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215" b="26736"/>
            <a:stretch/>
          </p:blipFill>
          <p:spPr bwMode="auto">
            <a:xfrm>
              <a:off x="1409236" y="1634791"/>
              <a:ext cx="9753600" cy="3184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9B5DEE3-6BEC-4FE9-8458-890D65F9DDE3}"/>
                </a:ext>
              </a:extLst>
            </p:cNvPr>
            <p:cNvGrpSpPr/>
            <p:nvPr/>
          </p:nvGrpSpPr>
          <p:grpSpPr>
            <a:xfrm>
              <a:off x="2524125" y="4819648"/>
              <a:ext cx="6686297" cy="323167"/>
              <a:chOff x="2524125" y="4819648"/>
              <a:chExt cx="6686297" cy="32316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C98B62-B17C-4D0F-9CDE-E01E2424F11F}"/>
                  </a:ext>
                </a:extLst>
              </p:cNvPr>
              <p:cNvSpPr txBox="1"/>
              <p:nvPr/>
            </p:nvSpPr>
            <p:spPr>
              <a:xfrm>
                <a:off x="2524125" y="4819650"/>
                <a:ext cx="76174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500" b="1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输入层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2C3C89-E420-4C26-B372-7DF2185BE3A7}"/>
                  </a:ext>
                </a:extLst>
              </p:cNvPr>
              <p:cNvSpPr txBox="1"/>
              <p:nvPr/>
            </p:nvSpPr>
            <p:spPr>
              <a:xfrm>
                <a:off x="5438775" y="4819649"/>
                <a:ext cx="76174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500" b="1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隐藏层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F4A51C-AFD0-494A-ACBD-A53F737FC62A}"/>
                  </a:ext>
                </a:extLst>
              </p:cNvPr>
              <p:cNvSpPr txBox="1"/>
              <p:nvPr/>
            </p:nvSpPr>
            <p:spPr>
              <a:xfrm>
                <a:off x="8448675" y="4819648"/>
                <a:ext cx="76174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500" b="1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输出层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3953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A3CB3-0FF8-4900-A1FF-93493D9D8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0417"/>
            <a:ext cx="12192000" cy="488515"/>
          </a:xfrm>
        </p:spPr>
        <p:txBody>
          <a:bodyPr>
            <a:normAutofit fontScale="90000"/>
          </a:bodyPr>
          <a:lstStyle/>
          <a:p>
            <a:r>
              <a:rPr lang="en-US" altLang="zh-CN" sz="3000" b="1" dirty="0">
                <a:solidFill>
                  <a:srgbClr val="2980B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ANN</a:t>
            </a:r>
            <a:r>
              <a:rPr lang="zh-CN" altLang="en-US" sz="3000" b="1" dirty="0">
                <a:solidFill>
                  <a:srgbClr val="2980B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人工神经网络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C4FEB10-9AE8-48AC-8F5A-014CE40285B8}"/>
              </a:ext>
            </a:extLst>
          </p:cNvPr>
          <p:cNvSpPr txBox="1">
            <a:spLocks/>
          </p:cNvSpPr>
          <p:nvPr/>
        </p:nvSpPr>
        <p:spPr>
          <a:xfrm>
            <a:off x="1172039" y="1002147"/>
            <a:ext cx="4438186" cy="4146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Step2.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后向传播与梯度下降：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 descr="梯度下降算法1">
            <a:extLst>
              <a:ext uri="{FF2B5EF4-FFF2-40B4-BE49-F238E27FC236}">
                <a16:creationId xmlns:a16="http://schemas.microsoft.com/office/drawing/2014/main" id="{321DF2B2-8DA9-4DED-A00A-6AF5BB76C3A9}"/>
              </a:ext>
            </a:extLst>
          </p:cNvPr>
          <p:cNvPicPr/>
          <p:nvPr/>
        </p:nvPicPr>
        <p:blipFill rotWithShape="1">
          <a:blip r:embed="rId3"/>
          <a:srcRect l="4101" t="13636" r="2930"/>
          <a:stretch/>
        </p:blipFill>
        <p:spPr>
          <a:xfrm>
            <a:off x="1381125" y="1696616"/>
            <a:ext cx="3609975" cy="158505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C5954F-28E4-4827-AC2C-3E8DBC7BF117}"/>
              </a:ext>
            </a:extLst>
          </p:cNvPr>
          <p:cNvSpPr txBox="1">
            <a:spLocks/>
          </p:cNvSpPr>
          <p:nvPr/>
        </p:nvSpPr>
        <p:spPr>
          <a:xfrm>
            <a:off x="1276350" y="1489277"/>
            <a:ext cx="4438186" cy="4146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损失函数：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9" name="图片 7" descr="梯度下降算法3">
            <a:extLst>
              <a:ext uri="{FF2B5EF4-FFF2-40B4-BE49-F238E27FC236}">
                <a16:creationId xmlns:a16="http://schemas.microsoft.com/office/drawing/2014/main" id="{77F5918A-9C00-452B-883A-885774795018}"/>
              </a:ext>
            </a:extLst>
          </p:cNvPr>
          <p:cNvPicPr/>
          <p:nvPr/>
        </p:nvPicPr>
        <p:blipFill rotWithShape="1">
          <a:blip r:embed="rId4"/>
          <a:srcRect l="5348" t="7865" r="4706" b="8383"/>
          <a:stretch/>
        </p:blipFill>
        <p:spPr>
          <a:xfrm>
            <a:off x="1381124" y="3429000"/>
            <a:ext cx="1762125" cy="685800"/>
          </a:xfrm>
          <a:prstGeom prst="rect">
            <a:avLst/>
          </a:prstGeom>
        </p:spPr>
      </p:pic>
      <p:pic>
        <p:nvPicPr>
          <p:cNvPr id="10" name="图片 8" descr="梯度下降算法4">
            <a:extLst>
              <a:ext uri="{FF2B5EF4-FFF2-40B4-BE49-F238E27FC236}">
                <a16:creationId xmlns:a16="http://schemas.microsoft.com/office/drawing/2014/main" id="{E9E1B5B7-1AF9-4619-B0D6-8E98F32FA822}"/>
              </a:ext>
            </a:extLst>
          </p:cNvPr>
          <p:cNvPicPr/>
          <p:nvPr/>
        </p:nvPicPr>
        <p:blipFill rotWithShape="1">
          <a:blip r:embed="rId5"/>
          <a:srcRect l="3964" t="9311" r="4647" b="11809"/>
          <a:stretch/>
        </p:blipFill>
        <p:spPr>
          <a:xfrm>
            <a:off x="3186112" y="3381958"/>
            <a:ext cx="4820114" cy="779884"/>
          </a:xfrm>
          <a:prstGeom prst="rect">
            <a:avLst/>
          </a:prstGeom>
        </p:spPr>
      </p:pic>
      <p:pic>
        <p:nvPicPr>
          <p:cNvPr id="11" name="图片 9" descr="梯度下降算法5">
            <a:extLst>
              <a:ext uri="{FF2B5EF4-FFF2-40B4-BE49-F238E27FC236}">
                <a16:creationId xmlns:a16="http://schemas.microsoft.com/office/drawing/2014/main" id="{6C6039A4-D205-474B-961A-6A051F139855}"/>
              </a:ext>
            </a:extLst>
          </p:cNvPr>
          <p:cNvPicPr/>
          <p:nvPr/>
        </p:nvPicPr>
        <p:blipFill rotWithShape="1">
          <a:blip r:embed="rId6"/>
          <a:srcRect l="20691" t="20778" r="15971" b="16336"/>
          <a:stretch/>
        </p:blipFill>
        <p:spPr bwMode="auto">
          <a:xfrm>
            <a:off x="1381124" y="4309174"/>
            <a:ext cx="2905125" cy="1442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0782A5-D422-4ECF-88AE-993E4F0C1A3D}"/>
              </a:ext>
            </a:extLst>
          </p:cNvPr>
          <p:cNvSpPr/>
          <p:nvPr/>
        </p:nvSpPr>
        <p:spPr>
          <a:xfrm>
            <a:off x="4331822" y="5918674"/>
            <a:ext cx="3674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2980B9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http://playground.tensorflow.org</a:t>
            </a:r>
            <a:endParaRPr lang="zh-CN" altLang="en-US" b="1" dirty="0">
              <a:solidFill>
                <a:srgbClr val="2980B9"/>
              </a:solidFill>
            </a:endParaRPr>
          </a:p>
        </p:txBody>
      </p:sp>
      <p:pic>
        <p:nvPicPr>
          <p:cNvPr id="1026" name="Picture 2" descr="File:Gradient descent.png">
            <a:extLst>
              <a:ext uri="{FF2B5EF4-FFF2-40B4-BE49-F238E27FC236}">
                <a16:creationId xmlns:a16="http://schemas.microsoft.com/office/drawing/2014/main" id="{5AF3AA49-799F-4511-BA30-08AB0172A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492" y="3697917"/>
            <a:ext cx="2428088" cy="266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gradient descent algorithm in action.ï¼2: surfaceï¼">
            <a:extLst>
              <a:ext uri="{FF2B5EF4-FFF2-40B4-BE49-F238E27FC236}">
                <a16:creationId xmlns:a16="http://schemas.microsoft.com/office/drawing/2014/main" id="{C65FE0D0-DB86-481D-9CF2-9A8D32E5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003" y="590407"/>
            <a:ext cx="3609973" cy="296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333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A3CB3-0FF8-4900-A1FF-93493D9D8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0417"/>
            <a:ext cx="12192000" cy="488515"/>
          </a:xfrm>
        </p:spPr>
        <p:txBody>
          <a:bodyPr>
            <a:normAutofit fontScale="90000"/>
          </a:bodyPr>
          <a:lstStyle/>
          <a:p>
            <a:r>
              <a:rPr lang="en-US" altLang="zh-CN" sz="3000" b="1" dirty="0">
                <a:solidFill>
                  <a:srgbClr val="2980B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ANN</a:t>
            </a:r>
            <a:r>
              <a:rPr lang="zh-CN" altLang="en-US" sz="3000" b="1" dirty="0">
                <a:solidFill>
                  <a:srgbClr val="2980B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人工神经网络与深度学习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9F1213-CB76-4451-9BBA-B35E2E3F7A5D}"/>
              </a:ext>
            </a:extLst>
          </p:cNvPr>
          <p:cNvSpPr txBox="1"/>
          <p:nvPr/>
        </p:nvSpPr>
        <p:spPr>
          <a:xfrm>
            <a:off x="6827621" y="1005142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深度置信网络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93FBE-7FA1-4373-8905-780B2FD1A9ED}"/>
              </a:ext>
            </a:extLst>
          </p:cNvPr>
          <p:cNvSpPr txBox="1"/>
          <p:nvPr/>
        </p:nvSpPr>
        <p:spPr>
          <a:xfrm>
            <a:off x="892189" y="1005142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卷积神经网络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2B0CE7-1B18-44EE-A4AB-46B9C96E60D0}"/>
              </a:ext>
            </a:extLst>
          </p:cNvPr>
          <p:cNvSpPr txBox="1"/>
          <p:nvPr/>
        </p:nvSpPr>
        <p:spPr>
          <a:xfrm>
            <a:off x="892189" y="328411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循环神经网络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FA010306-902B-4FDC-AFD0-38688FFDFD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" t="4701" b="8269"/>
          <a:stretch/>
        </p:blipFill>
        <p:spPr>
          <a:xfrm>
            <a:off x="892189" y="1450224"/>
            <a:ext cx="5763118" cy="1662546"/>
          </a:xfrm>
          <a:prstGeom prst="rect">
            <a:avLst/>
          </a:prstGeom>
        </p:spPr>
      </p:pic>
      <p:pic>
        <p:nvPicPr>
          <p:cNvPr id="11" name="Picture 10" descr="A close up of a necklace&#10;&#10;Description automatically generated">
            <a:extLst>
              <a:ext uri="{FF2B5EF4-FFF2-40B4-BE49-F238E27FC236}">
                <a16:creationId xmlns:a16="http://schemas.microsoft.com/office/drawing/2014/main" id="{ED6459DA-431D-4163-97A4-66379F6C56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4" r="3095" b="7063"/>
          <a:stretch/>
        </p:blipFill>
        <p:spPr>
          <a:xfrm>
            <a:off x="892189" y="3741054"/>
            <a:ext cx="4351847" cy="2034802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079220BA-CADA-4F2F-AA59-BD738666DE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" t="5783" r="1251" b="3662"/>
          <a:stretch/>
        </p:blipFill>
        <p:spPr>
          <a:xfrm>
            <a:off x="6827621" y="1524802"/>
            <a:ext cx="4965887" cy="3167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6BFF3A-1FB7-426D-8866-92DE5F58450C}"/>
              </a:ext>
            </a:extLst>
          </p:cNvPr>
          <p:cNvSpPr txBox="1"/>
          <p:nvPr/>
        </p:nvSpPr>
        <p:spPr>
          <a:xfrm>
            <a:off x="10287740" y="5527821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69943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A3CB3-0FF8-4900-A1FF-93493D9D8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0417"/>
            <a:ext cx="12192000" cy="488515"/>
          </a:xfrm>
        </p:spPr>
        <p:txBody>
          <a:bodyPr>
            <a:normAutofit fontScale="90000"/>
          </a:bodyPr>
          <a:lstStyle/>
          <a:p>
            <a:r>
              <a:rPr lang="en-US" altLang="zh-CN" sz="3000" b="1" dirty="0">
                <a:solidFill>
                  <a:srgbClr val="2980B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ANN</a:t>
            </a:r>
            <a:r>
              <a:rPr lang="zh-CN" altLang="en-US" sz="3000" b="1" dirty="0">
                <a:solidFill>
                  <a:srgbClr val="2980B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在生命科学中的应用</a:t>
            </a:r>
          </a:p>
        </p:txBody>
      </p:sp>
      <p:pic>
        <p:nvPicPr>
          <p:cNvPr id="2054" name="Picture 6" descr="http://p0.ifengimg.com/pmop/2018/0401/8F71A1DDBB53143309F2FDE6A79C204E2F5AA6F7_size92_w800_h777.jpeg">
            <a:extLst>
              <a:ext uri="{FF2B5EF4-FFF2-40B4-BE49-F238E27FC236}">
                <a16:creationId xmlns:a16="http://schemas.microsoft.com/office/drawing/2014/main" id="{D4474A89-B356-4E8B-BC64-C65006486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812" y="1538898"/>
            <a:ext cx="5223012" cy="50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C8BA186-0D5E-45D8-A43D-B65F4D1E4620}"/>
              </a:ext>
            </a:extLst>
          </p:cNvPr>
          <p:cNvSpPr txBox="1"/>
          <p:nvPr/>
        </p:nvSpPr>
        <p:spPr>
          <a:xfrm>
            <a:off x="731994" y="1169566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重构生物神经网络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8" name="Picture 27" descr="A close up of a tree&#10;&#10;Description automatically generated">
            <a:extLst>
              <a:ext uri="{FF2B5EF4-FFF2-40B4-BE49-F238E27FC236}">
                <a16:creationId xmlns:a16="http://schemas.microsoft.com/office/drawing/2014/main" id="{54D7DFC1-5622-4994-BBF3-443E221C1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29" y="1649730"/>
            <a:ext cx="4056395" cy="217246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32FAE5D-CC2D-40C7-B84B-69975F193CB8}"/>
              </a:ext>
            </a:extLst>
          </p:cNvPr>
          <p:cNvSpPr txBox="1"/>
          <p:nvPr/>
        </p:nvSpPr>
        <p:spPr>
          <a:xfrm>
            <a:off x="6169626" y="1170486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细胞筛选与分类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0" name="Picture 29" descr="A picture containing laptop, dark, looking&#10;&#10;Description automatically generated">
            <a:extLst>
              <a:ext uri="{FF2B5EF4-FFF2-40B4-BE49-F238E27FC236}">
                <a16:creationId xmlns:a16="http://schemas.microsoft.com/office/drawing/2014/main" id="{9953E78E-FE03-4ABB-9C42-DC28F69F24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29" y="4209049"/>
            <a:ext cx="4056395" cy="229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09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6754</TotalTime>
  <Words>191</Words>
  <Application>Microsoft Office PowerPoint</Application>
  <PresentationFormat>宽屏</PresentationFormat>
  <Paragraphs>53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等线</vt:lpstr>
      <vt:lpstr>等线 Light</vt:lpstr>
      <vt:lpstr>楷体</vt:lpstr>
      <vt:lpstr>Arial</vt:lpstr>
      <vt:lpstr>Office Theme</vt:lpstr>
      <vt:lpstr>人工神经网络</vt:lpstr>
      <vt:lpstr>机器学习（Machine Learning)</vt:lpstr>
      <vt:lpstr>模拟神经元信号传递</vt:lpstr>
      <vt:lpstr>ANN人工神经网络—基本结构</vt:lpstr>
      <vt:lpstr>ANN人工神经网络—激活函数</vt:lpstr>
      <vt:lpstr>ANN人工神经网络</vt:lpstr>
      <vt:lpstr>ANN人工神经网络</vt:lpstr>
      <vt:lpstr>ANN人工神经网络与深度学习</vt:lpstr>
      <vt:lpstr>ANN在生命科学中的应用</vt:lpstr>
      <vt:lpstr>Thank 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</dc:creator>
  <cp:lastModifiedBy>马 俊杰</cp:lastModifiedBy>
  <cp:revision>723</cp:revision>
  <dcterms:created xsi:type="dcterms:W3CDTF">2019-05-29T11:35:03Z</dcterms:created>
  <dcterms:modified xsi:type="dcterms:W3CDTF">2019-06-04T14:24:39Z</dcterms:modified>
</cp:coreProperties>
</file>